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B9B"/>
    <a:srgbClr val="9D18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92532"/>
  </p:normalViewPr>
  <p:slideViewPr>
    <p:cSldViewPr snapToGrid="0" snapToObjects="1">
      <p:cViewPr varScale="1">
        <p:scale>
          <a:sx n="128" d="100"/>
          <a:sy n="128" d="100"/>
        </p:scale>
        <p:origin x="2840"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7570C-DDA2-F842-9E49-1368494BD02E}" type="datetimeFigureOut">
              <a:rPr lang="en-US" smtClean="0"/>
              <a:t>8/18/20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67498-4EFF-3F43-9ACE-4CA6A7C89713}" type="slidenum">
              <a:rPr lang="en-US" smtClean="0"/>
              <a:t>‹#›</a:t>
            </a:fld>
            <a:endParaRPr lang="en-US"/>
          </a:p>
        </p:txBody>
      </p:sp>
    </p:spTree>
    <p:extLst>
      <p:ext uri="{BB962C8B-B14F-4D97-AF65-F5344CB8AC3E}">
        <p14:creationId xmlns:p14="http://schemas.microsoft.com/office/powerpoint/2010/main" val="40879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7498-4EFF-3F43-9ACE-4CA6A7C89713}" type="slidenum">
              <a:rPr lang="en-US" smtClean="0"/>
              <a:t>1</a:t>
            </a:fld>
            <a:endParaRPr lang="en-US"/>
          </a:p>
        </p:txBody>
      </p:sp>
    </p:spTree>
    <p:extLst>
      <p:ext uri="{BB962C8B-B14F-4D97-AF65-F5344CB8AC3E}">
        <p14:creationId xmlns:p14="http://schemas.microsoft.com/office/powerpoint/2010/main" val="175172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937495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nasbaregistry.org/welcom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020DB2-9A21-4D42-8F23-2DB91DFEF440}"/>
              </a:ext>
            </a:extLst>
          </p:cNvPr>
          <p:cNvPicPr>
            <a:picLocks noChangeAspect="1"/>
          </p:cNvPicPr>
          <p:nvPr/>
        </p:nvPicPr>
        <p:blipFill>
          <a:blip r:embed="rId3"/>
          <a:stretch>
            <a:fillRect/>
          </a:stretch>
        </p:blipFill>
        <p:spPr>
          <a:xfrm>
            <a:off x="0" y="4913"/>
            <a:ext cx="7780196" cy="3676942"/>
          </a:xfrm>
          <a:prstGeom prst="rect">
            <a:avLst/>
          </a:prstGeom>
        </p:spPr>
      </p:pic>
      <p:sp>
        <p:nvSpPr>
          <p:cNvPr id="2" name="TextBox 1"/>
          <p:cNvSpPr txBox="1"/>
          <p:nvPr/>
        </p:nvSpPr>
        <p:spPr>
          <a:xfrm>
            <a:off x="1030808" y="1054687"/>
            <a:ext cx="5694745" cy="769441"/>
          </a:xfrm>
          <a:prstGeom prst="rect">
            <a:avLst/>
          </a:prstGeom>
          <a:noFill/>
        </p:spPr>
        <p:txBody>
          <a:bodyPr wrap="square" rtlCol="0">
            <a:spAutoFit/>
          </a:bodyPr>
          <a:lstStyle/>
          <a:p>
            <a:pPr algn="ctr"/>
            <a:r>
              <a:rPr lang="en-US" sz="2800" b="1" cap="all" dirty="0">
                <a:solidFill>
                  <a:schemeClr val="bg1"/>
                </a:solidFill>
              </a:rPr>
              <a:t>Business IQ</a:t>
            </a:r>
            <a:r>
              <a:rPr lang="en-US" sz="2800" b="1" cap="all" baseline="30000" dirty="0">
                <a:solidFill>
                  <a:schemeClr val="bg1"/>
                </a:solidFill>
              </a:rPr>
              <a:t>® </a:t>
            </a:r>
            <a:r>
              <a:rPr lang="en-US" sz="2800" b="1" cap="all" dirty="0">
                <a:solidFill>
                  <a:schemeClr val="bg1"/>
                </a:solidFill>
              </a:rPr>
              <a:t>FOR SALES</a:t>
            </a:r>
          </a:p>
          <a:p>
            <a:pPr algn="ctr"/>
            <a:r>
              <a:rPr lang="en-US" sz="1600" dirty="0">
                <a:solidFill>
                  <a:schemeClr val="bg1"/>
                </a:solidFill>
                <a:latin typeface="Arial" panose="020B0604020202020204" pitchFamily="34" charset="0"/>
                <a:cs typeface="Arial" panose="020B0604020202020204" pitchFamily="34" charset="0"/>
              </a:rPr>
              <a:t>A new course to build your credibility, career, and company</a:t>
            </a:r>
          </a:p>
        </p:txBody>
      </p:sp>
      <p:sp>
        <p:nvSpPr>
          <p:cNvPr id="6" name="TextBox 5"/>
          <p:cNvSpPr txBox="1"/>
          <p:nvPr/>
        </p:nvSpPr>
        <p:spPr>
          <a:xfrm>
            <a:off x="1011949" y="5568723"/>
            <a:ext cx="5732462" cy="1200329"/>
          </a:xfrm>
          <a:prstGeom prst="rect">
            <a:avLst/>
          </a:prstGeom>
          <a:noFill/>
        </p:spPr>
        <p:txBody>
          <a:bodyPr wrap="square" rtlCol="0">
            <a:spAutoFit/>
          </a:bodyPr>
          <a:lstStyle/>
          <a:p>
            <a:pPr algn="ctr"/>
            <a:r>
              <a:rPr lang="en-US" sz="2400" dirty="0">
                <a:solidFill>
                  <a:schemeClr val="bg2"/>
                </a:solidFill>
              </a:rPr>
              <a:t>Become a trusted </a:t>
            </a:r>
            <a:r>
              <a:rPr lang="en-US" sz="2400" i="1" dirty="0">
                <a:solidFill>
                  <a:schemeClr val="bg2"/>
                </a:solidFill>
              </a:rPr>
              <a:t>business</a:t>
            </a:r>
            <a:r>
              <a:rPr lang="en-US" sz="2400" dirty="0">
                <a:solidFill>
                  <a:schemeClr val="bg2"/>
                </a:solidFill>
              </a:rPr>
              <a:t> partner.</a:t>
            </a:r>
          </a:p>
          <a:p>
            <a:pPr algn="ctr" fontAlgn="base"/>
            <a:endParaRPr lang="en-US" sz="600" dirty="0"/>
          </a:p>
          <a:p>
            <a:pPr algn="ctr" fontAlgn="base"/>
            <a:r>
              <a:rPr lang="en-US" sz="1400" dirty="0">
                <a:solidFill>
                  <a:schemeClr val="tx1">
                    <a:lumMod val="50000"/>
                  </a:schemeClr>
                </a:solidFill>
              </a:rPr>
              <a:t>With financial acumen added to your toolkit, a customer’s growth goals, strategy, market trends, and important KPIs can be interpreted and used to close more business.</a:t>
            </a:r>
          </a:p>
        </p:txBody>
      </p:sp>
      <p:sp>
        <p:nvSpPr>
          <p:cNvPr id="7" name="Rectangle 6">
            <a:extLst>
              <a:ext uri="{FF2B5EF4-FFF2-40B4-BE49-F238E27FC236}">
                <a16:creationId xmlns:a16="http://schemas.microsoft.com/office/drawing/2014/main" id="{7CE66A1B-B820-0148-8078-1CA7A1263797}"/>
              </a:ext>
            </a:extLst>
          </p:cNvPr>
          <p:cNvSpPr/>
          <p:nvPr/>
        </p:nvSpPr>
        <p:spPr>
          <a:xfrm>
            <a:off x="1030808" y="2051654"/>
            <a:ext cx="5694744" cy="381964"/>
          </a:xfrm>
          <a:prstGeom prst="rect">
            <a:avLst/>
          </a:prstGeom>
          <a:solidFill>
            <a:srgbClr val="9D1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Sign Up Today: </a:t>
            </a:r>
            <a:r>
              <a:rPr lang="en-US" sz="1400" dirty="0">
                <a:solidFill>
                  <a:schemeClr val="bg1"/>
                </a:solidFill>
              </a:rPr>
              <a:t>{{ phone number or </a:t>
            </a:r>
            <a:r>
              <a:rPr lang="en-US" sz="1400" dirty="0" err="1">
                <a:solidFill>
                  <a:schemeClr val="bg1"/>
                </a:solidFill>
              </a:rPr>
              <a:t>url</a:t>
            </a:r>
            <a:r>
              <a:rPr lang="en-US" sz="1400" dirty="0">
                <a:solidFill>
                  <a:schemeClr val="bg1"/>
                </a:solidFill>
              </a:rPr>
              <a:t> }}</a:t>
            </a:r>
          </a:p>
        </p:txBody>
      </p:sp>
      <p:grpSp>
        <p:nvGrpSpPr>
          <p:cNvPr id="37" name="Group 36">
            <a:extLst>
              <a:ext uri="{FF2B5EF4-FFF2-40B4-BE49-F238E27FC236}">
                <a16:creationId xmlns:a16="http://schemas.microsoft.com/office/drawing/2014/main" id="{01E84DE8-575D-CF49-85D4-3DE157A5E4D5}"/>
              </a:ext>
            </a:extLst>
          </p:cNvPr>
          <p:cNvGrpSpPr/>
          <p:nvPr/>
        </p:nvGrpSpPr>
        <p:grpSpPr>
          <a:xfrm>
            <a:off x="1256566" y="3670358"/>
            <a:ext cx="5259267" cy="1694059"/>
            <a:chOff x="1210660" y="3912418"/>
            <a:chExt cx="5259267" cy="1694059"/>
          </a:xfrm>
        </p:grpSpPr>
        <p:sp>
          <p:nvSpPr>
            <p:cNvPr id="19" name="TextBox 18">
              <a:extLst>
                <a:ext uri="{FF2B5EF4-FFF2-40B4-BE49-F238E27FC236}">
                  <a16:creationId xmlns:a16="http://schemas.microsoft.com/office/drawing/2014/main" id="{B9B4BFDA-53BF-184D-AD9D-B94F8A67395C}"/>
                </a:ext>
              </a:extLst>
            </p:cNvPr>
            <p:cNvSpPr txBox="1"/>
            <p:nvPr/>
          </p:nvSpPr>
          <p:spPr>
            <a:xfrm>
              <a:off x="2965501" y="3913706"/>
              <a:ext cx="948992" cy="1692771"/>
            </a:xfrm>
            <a:prstGeom prst="rect">
              <a:avLst/>
            </a:prstGeom>
            <a:noFill/>
          </p:spPr>
          <p:txBody>
            <a:bodyPr wrap="square" rtlCol="0">
              <a:spAutoFit/>
            </a:bodyPr>
            <a:lstStyle/>
            <a:p>
              <a:pPr>
                <a:spcAft>
                  <a:spcPts val="1200"/>
                </a:spcAft>
              </a:pPr>
              <a:r>
                <a:rPr lang="en-US" sz="2800" b="1" dirty="0">
                  <a:solidFill>
                    <a:srgbClr val="9D1851"/>
                  </a:solidFill>
                </a:rPr>
                <a:t>95%</a:t>
              </a:r>
              <a:endParaRPr lang="en-US" sz="1400" dirty="0"/>
            </a:p>
            <a:p>
              <a:pPr>
                <a:spcAft>
                  <a:spcPts val="1200"/>
                </a:spcAft>
              </a:pPr>
              <a:r>
                <a:rPr lang="en-US" sz="2800" b="1" dirty="0">
                  <a:solidFill>
                    <a:schemeClr val="bg2"/>
                  </a:solidFill>
                </a:rPr>
                <a:t>90%</a:t>
              </a:r>
              <a:endParaRPr lang="en-US" sz="1300" b="1" dirty="0">
                <a:solidFill>
                  <a:schemeClr val="bg2"/>
                </a:solidFill>
              </a:endParaRPr>
            </a:p>
            <a:p>
              <a:pPr>
                <a:spcAft>
                  <a:spcPts val="1200"/>
                </a:spcAft>
              </a:pPr>
              <a:r>
                <a:rPr lang="en-US" sz="2800" b="1" dirty="0">
                  <a:solidFill>
                    <a:srgbClr val="1F8B9B"/>
                  </a:solidFill>
                </a:rPr>
                <a:t>70%</a:t>
              </a:r>
              <a:endParaRPr lang="en-US" sz="1400" dirty="0"/>
            </a:p>
          </p:txBody>
        </p:sp>
        <p:sp>
          <p:nvSpPr>
            <p:cNvPr id="12" name="TextBox 11">
              <a:extLst>
                <a:ext uri="{FF2B5EF4-FFF2-40B4-BE49-F238E27FC236}">
                  <a16:creationId xmlns:a16="http://schemas.microsoft.com/office/drawing/2014/main" id="{EE36280A-3BF3-7540-8FE1-0986018EBC83}"/>
                </a:ext>
              </a:extLst>
            </p:cNvPr>
            <p:cNvSpPr txBox="1"/>
            <p:nvPr/>
          </p:nvSpPr>
          <p:spPr>
            <a:xfrm>
              <a:off x="3807427" y="5063019"/>
              <a:ext cx="2662498" cy="523220"/>
            </a:xfrm>
            <a:prstGeom prst="rect">
              <a:avLst/>
            </a:prstGeom>
            <a:noFill/>
          </p:spPr>
          <p:txBody>
            <a:bodyPr wrap="square" rtlCol="0">
              <a:spAutoFit/>
            </a:bodyPr>
            <a:lstStyle/>
            <a:p>
              <a:r>
                <a:rPr lang="en-US" sz="1400" dirty="0">
                  <a:solidFill>
                    <a:schemeClr val="tx1">
                      <a:lumMod val="50000"/>
                    </a:schemeClr>
                  </a:solidFill>
                </a:rPr>
                <a:t>of U.S. employees are disengaged</a:t>
              </a:r>
            </a:p>
          </p:txBody>
        </p:sp>
        <p:sp>
          <p:nvSpPr>
            <p:cNvPr id="20" name="TextBox 19">
              <a:extLst>
                <a:ext uri="{FF2B5EF4-FFF2-40B4-BE49-F238E27FC236}">
                  <a16:creationId xmlns:a16="http://schemas.microsoft.com/office/drawing/2014/main" id="{F675A97E-64CB-594C-9520-C706E4C462F0}"/>
                </a:ext>
              </a:extLst>
            </p:cNvPr>
            <p:cNvSpPr txBox="1"/>
            <p:nvPr/>
          </p:nvSpPr>
          <p:spPr>
            <a:xfrm>
              <a:off x="3807426" y="4477763"/>
              <a:ext cx="2662499" cy="523220"/>
            </a:xfrm>
            <a:prstGeom prst="rect">
              <a:avLst/>
            </a:prstGeom>
            <a:noFill/>
          </p:spPr>
          <p:txBody>
            <a:bodyPr wrap="square" rtlCol="0">
              <a:spAutoFit/>
            </a:bodyPr>
            <a:lstStyle/>
            <a:p>
              <a:r>
                <a:rPr lang="en-US" sz="1400" dirty="0">
                  <a:solidFill>
                    <a:schemeClr val="tx1">
                      <a:lumMod val="50000"/>
                    </a:schemeClr>
                  </a:solidFill>
                </a:rPr>
                <a:t>of employees don’t understand important business metrics</a:t>
              </a:r>
            </a:p>
          </p:txBody>
        </p:sp>
        <p:sp>
          <p:nvSpPr>
            <p:cNvPr id="22" name="TextBox 21">
              <a:extLst>
                <a:ext uri="{FF2B5EF4-FFF2-40B4-BE49-F238E27FC236}">
                  <a16:creationId xmlns:a16="http://schemas.microsoft.com/office/drawing/2014/main" id="{EE89D6DC-43A0-214A-8F0C-25408D3E8696}"/>
                </a:ext>
              </a:extLst>
            </p:cNvPr>
            <p:cNvSpPr txBox="1"/>
            <p:nvPr/>
          </p:nvSpPr>
          <p:spPr>
            <a:xfrm>
              <a:off x="3807427" y="3923119"/>
              <a:ext cx="2662500" cy="523220"/>
            </a:xfrm>
            <a:prstGeom prst="rect">
              <a:avLst/>
            </a:prstGeom>
            <a:noFill/>
          </p:spPr>
          <p:txBody>
            <a:bodyPr wrap="square" rtlCol="0">
              <a:spAutoFit/>
            </a:bodyPr>
            <a:lstStyle/>
            <a:p>
              <a:r>
                <a:rPr lang="en-US" sz="1400" dirty="0">
                  <a:solidFill>
                    <a:schemeClr val="tx1">
                      <a:lumMod val="50000"/>
                    </a:schemeClr>
                  </a:solidFill>
                </a:rPr>
                <a:t>of employees don’t understand company strategy</a:t>
              </a:r>
            </a:p>
          </p:txBody>
        </p:sp>
        <p:pic>
          <p:nvPicPr>
            <p:cNvPr id="11" name="Picture 10" descr="A close up of a logo&#10;&#10;Description automatically generated">
              <a:extLst>
                <a:ext uri="{FF2B5EF4-FFF2-40B4-BE49-F238E27FC236}">
                  <a16:creationId xmlns:a16="http://schemas.microsoft.com/office/drawing/2014/main" id="{C8969A45-A538-5549-AEFA-6119037D0DEF}"/>
                </a:ext>
              </a:extLst>
            </p:cNvPr>
            <p:cNvPicPr>
              <a:picLocks noChangeAspect="1"/>
            </p:cNvPicPr>
            <p:nvPr/>
          </p:nvPicPr>
          <p:blipFill>
            <a:blip r:embed="rId4"/>
            <a:stretch>
              <a:fillRect/>
            </a:stretch>
          </p:blipFill>
          <p:spPr>
            <a:xfrm>
              <a:off x="1210660" y="3912418"/>
              <a:ext cx="1754839" cy="1692771"/>
            </a:xfrm>
            <a:prstGeom prst="rect">
              <a:avLst/>
            </a:prstGeom>
          </p:spPr>
        </p:pic>
        <p:cxnSp>
          <p:nvCxnSpPr>
            <p:cNvPr id="23" name="Straight Connector 22">
              <a:extLst>
                <a:ext uri="{FF2B5EF4-FFF2-40B4-BE49-F238E27FC236}">
                  <a16:creationId xmlns:a16="http://schemas.microsoft.com/office/drawing/2014/main" id="{8573C490-8901-F34A-9456-3646A2A0E47F}"/>
                </a:ext>
              </a:extLst>
            </p:cNvPr>
            <p:cNvCxnSpPr>
              <a:cxnSpLocks/>
            </p:cNvCxnSpPr>
            <p:nvPr/>
          </p:nvCxnSpPr>
          <p:spPr>
            <a:xfrm>
              <a:off x="2097266" y="5576976"/>
              <a:ext cx="4236661"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69EAEF-1DA0-4B48-BE39-D143A4116EDD}"/>
                </a:ext>
              </a:extLst>
            </p:cNvPr>
            <p:cNvCxnSpPr>
              <a:cxnSpLocks/>
            </p:cNvCxnSpPr>
            <p:nvPr/>
          </p:nvCxnSpPr>
          <p:spPr>
            <a:xfrm>
              <a:off x="2768598" y="5004931"/>
              <a:ext cx="3565329"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02ABB0A-06A3-0D42-AA27-1B2F9210E0EF}"/>
                </a:ext>
              </a:extLst>
            </p:cNvPr>
            <p:cNvCxnSpPr>
              <a:cxnSpLocks/>
            </p:cNvCxnSpPr>
            <p:nvPr/>
          </p:nvCxnSpPr>
          <p:spPr>
            <a:xfrm>
              <a:off x="2851550" y="4477763"/>
              <a:ext cx="3482377"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7632948-F232-B544-8761-DBB96E0044EE}"/>
              </a:ext>
            </a:extLst>
          </p:cNvPr>
          <p:cNvSpPr txBox="1"/>
          <p:nvPr/>
        </p:nvSpPr>
        <p:spPr>
          <a:xfrm>
            <a:off x="1110173" y="6868769"/>
            <a:ext cx="5732462" cy="1569660"/>
          </a:xfrm>
          <a:prstGeom prst="rect">
            <a:avLst/>
          </a:prstGeom>
          <a:noFill/>
        </p:spPr>
        <p:txBody>
          <a:bodyPr wrap="square" numCol="2" spcCol="182880" rtlCol="0">
            <a:spAutoFit/>
          </a:bodyPr>
          <a:lstStyle/>
          <a:p>
            <a:pPr marL="285750" indent="-285750" fontAlgn="base">
              <a:buFont typeface="Wingdings" pitchFamily="2" charset="2"/>
              <a:buChar char="ü"/>
            </a:pPr>
            <a:r>
              <a:rPr lang="en-US" sz="1600" dirty="0">
                <a:solidFill>
                  <a:schemeClr val="tx1">
                    <a:lumMod val="50000"/>
                  </a:schemeClr>
                </a:solidFill>
              </a:rPr>
              <a:t>Learn to speak the language of business</a:t>
            </a:r>
          </a:p>
          <a:p>
            <a:pPr fontAlgn="base"/>
            <a:endParaRPr lang="en-US" sz="1600" dirty="0">
              <a:solidFill>
                <a:schemeClr val="tx1">
                  <a:lumMod val="50000"/>
                </a:schemeClr>
              </a:solidFill>
            </a:endParaRPr>
          </a:p>
          <a:p>
            <a:pPr marL="285750" indent="-285750" fontAlgn="base">
              <a:buFont typeface="Wingdings" pitchFamily="2" charset="2"/>
              <a:buChar char="ü"/>
            </a:pPr>
            <a:r>
              <a:rPr lang="en-US" sz="1600" dirty="0">
                <a:solidFill>
                  <a:schemeClr val="tx1">
                    <a:lumMod val="50000"/>
                  </a:schemeClr>
                </a:solidFill>
              </a:rPr>
              <a:t>Know how to present investment opportunities</a:t>
            </a:r>
          </a:p>
          <a:p>
            <a:endParaRPr lang="en-US" sz="1600" dirty="0">
              <a:solidFill>
                <a:schemeClr val="tx1">
                  <a:lumMod val="50000"/>
                </a:schemeClr>
              </a:solidFill>
            </a:endParaRPr>
          </a:p>
          <a:p>
            <a:pPr marL="285750" indent="-285750" fontAlgn="base">
              <a:buFont typeface="Wingdings" pitchFamily="2" charset="2"/>
              <a:buChar char="ü"/>
            </a:pPr>
            <a:r>
              <a:rPr lang="en-US" sz="1600" dirty="0">
                <a:solidFill>
                  <a:schemeClr val="tx1">
                    <a:lumMod val="50000"/>
                  </a:schemeClr>
                </a:solidFill>
              </a:rPr>
              <a:t>Understand important customer data</a:t>
            </a:r>
          </a:p>
          <a:p>
            <a:pPr marL="285750" indent="-285750" fontAlgn="base">
              <a:buFont typeface="Wingdings" pitchFamily="2" charset="2"/>
              <a:buChar char="ü"/>
            </a:pPr>
            <a:endParaRPr lang="en-US" sz="1600" dirty="0">
              <a:solidFill>
                <a:schemeClr val="tx1">
                  <a:lumMod val="50000"/>
                </a:schemeClr>
              </a:solidFill>
            </a:endParaRPr>
          </a:p>
          <a:p>
            <a:pPr marL="285750" indent="-285750" fontAlgn="base">
              <a:buFont typeface="Wingdings" pitchFamily="2" charset="2"/>
              <a:buChar char="ü"/>
            </a:pPr>
            <a:r>
              <a:rPr lang="en-US" sz="1600" dirty="0">
                <a:solidFill>
                  <a:schemeClr val="tx1">
                    <a:lumMod val="50000"/>
                  </a:schemeClr>
                </a:solidFill>
              </a:rPr>
              <a:t>Identify your impact on customer objectives​</a:t>
            </a:r>
          </a:p>
        </p:txBody>
      </p:sp>
      <p:sp>
        <p:nvSpPr>
          <p:cNvPr id="43" name="Rectangle 42">
            <a:extLst>
              <a:ext uri="{FF2B5EF4-FFF2-40B4-BE49-F238E27FC236}">
                <a16:creationId xmlns:a16="http://schemas.microsoft.com/office/drawing/2014/main" id="{D085B581-CD73-194C-B8CE-55D75B39F1EC}"/>
              </a:ext>
            </a:extLst>
          </p:cNvPr>
          <p:cNvSpPr/>
          <p:nvPr/>
        </p:nvSpPr>
        <p:spPr>
          <a:xfrm>
            <a:off x="1038828" y="8711229"/>
            <a:ext cx="5694744" cy="381964"/>
          </a:xfrm>
          <a:prstGeom prst="rect">
            <a:avLst/>
          </a:prstGeom>
          <a:solidFill>
            <a:srgbClr val="9D1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Sign Up Today: {{ phone number or </a:t>
            </a:r>
            <a:r>
              <a:rPr lang="en-US" sz="1400" dirty="0" err="1">
                <a:solidFill>
                  <a:schemeClr val="bg1"/>
                </a:solidFill>
              </a:rPr>
              <a:t>url</a:t>
            </a:r>
            <a:r>
              <a:rPr lang="en-US" sz="1400" dirty="0">
                <a:solidFill>
                  <a:schemeClr val="bg1"/>
                </a:solidFill>
              </a:rPr>
              <a:t> }}</a:t>
            </a:r>
          </a:p>
        </p:txBody>
      </p:sp>
      <p:sp>
        <p:nvSpPr>
          <p:cNvPr id="39" name="Rectangle 38">
            <a:extLst>
              <a:ext uri="{FF2B5EF4-FFF2-40B4-BE49-F238E27FC236}">
                <a16:creationId xmlns:a16="http://schemas.microsoft.com/office/drawing/2014/main" id="{C3EAA9EB-FE8B-C84A-B17F-304E6B0E74E2}"/>
              </a:ext>
            </a:extLst>
          </p:cNvPr>
          <p:cNvSpPr/>
          <p:nvPr/>
        </p:nvSpPr>
        <p:spPr>
          <a:xfrm>
            <a:off x="3555" y="8369666"/>
            <a:ext cx="7772400" cy="9848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 further instructions, delete if not needed }} </a:t>
            </a:r>
          </a:p>
        </p:txBody>
      </p:sp>
      <p:sp>
        <p:nvSpPr>
          <p:cNvPr id="4" name="TextBox 3">
            <a:extLst>
              <a:ext uri="{FF2B5EF4-FFF2-40B4-BE49-F238E27FC236}">
                <a16:creationId xmlns:a16="http://schemas.microsoft.com/office/drawing/2014/main" id="{45139784-F744-8E4F-BF68-3226D6F40036}"/>
              </a:ext>
            </a:extLst>
          </p:cNvPr>
          <p:cNvSpPr txBox="1"/>
          <p:nvPr/>
        </p:nvSpPr>
        <p:spPr>
          <a:xfrm>
            <a:off x="472108" y="9403915"/>
            <a:ext cx="6823213" cy="584775"/>
          </a:xfrm>
          <a:prstGeom prst="rect">
            <a:avLst/>
          </a:prstGeom>
          <a:noFill/>
        </p:spPr>
        <p:txBody>
          <a:bodyPr wrap="square" rtlCol="0">
            <a:spAutoFit/>
          </a:bodyPr>
          <a:lstStyle/>
          <a:p>
            <a:r>
              <a:rPr lang="en-US" sz="800" dirty="0">
                <a:solidFill>
                  <a:schemeClr val="accent2">
                    <a:lumMod val="20000"/>
                    <a:lumOff val="80000"/>
                  </a:schemeClr>
                </a:solidFill>
              </a:rPr>
              <a:t>Acumen Learning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lang="en-US" sz="800" dirty="0">
                <a:solidFill>
                  <a:schemeClr val="accent2">
                    <a:lumMod val="20000"/>
                    <a:lumOff val="80000"/>
                  </a:schemeClr>
                </a:solidFill>
                <a:hlinkClick r:id="rId5">
                  <a:extLst>
                    <a:ext uri="{A12FA001-AC4F-418D-AE19-62706E023703}">
                      <ahyp:hlinkClr xmlns:ahyp="http://schemas.microsoft.com/office/drawing/2018/hyperlinkcolor" val="tx"/>
                    </a:ext>
                  </a:extLst>
                </a:hlinkClick>
              </a:rPr>
              <a:t>www.nasbaregistry.org</a:t>
            </a:r>
            <a:r>
              <a:rPr lang="en-US" sz="800" dirty="0">
                <a:solidFill>
                  <a:schemeClr val="accent2">
                    <a:lumMod val="20000"/>
                    <a:lumOff val="80000"/>
                  </a:schemeClr>
                </a:solidFill>
              </a:rPr>
              <a:t>.				    © Acumen Learning | </a:t>
            </a:r>
            <a:r>
              <a:rPr lang="en-US" sz="800" dirty="0" err="1">
                <a:solidFill>
                  <a:schemeClr val="accent2">
                    <a:lumMod val="20000"/>
                    <a:lumOff val="80000"/>
                  </a:schemeClr>
                </a:solidFill>
              </a:rPr>
              <a:t>acumenlearning.com</a:t>
            </a:r>
            <a:endParaRPr lang="en-US" sz="800" dirty="0">
              <a:solidFill>
                <a:schemeClr val="accent2">
                  <a:lumMod val="20000"/>
                  <a:lumOff val="80000"/>
                </a:schemeClr>
              </a:solidFill>
            </a:endParaRPr>
          </a:p>
        </p:txBody>
      </p:sp>
    </p:spTree>
    <p:extLst>
      <p:ext uri="{BB962C8B-B14F-4D97-AF65-F5344CB8AC3E}">
        <p14:creationId xmlns:p14="http://schemas.microsoft.com/office/powerpoint/2010/main" val="2763953894"/>
      </p:ext>
    </p:extLst>
  </p:cSld>
  <p:clrMapOvr>
    <a:masterClrMapping/>
  </p:clrMapOvr>
</p:sld>
</file>

<file path=ppt/theme/theme1.xml><?xml version="1.0" encoding="utf-8"?>
<a:theme xmlns:a="http://schemas.openxmlformats.org/drawingml/2006/main" name="Office Theme">
  <a:themeElements>
    <a:clrScheme name="Acumen Learning">
      <a:dk1>
        <a:srgbClr val="4B4B4B"/>
      </a:dk1>
      <a:lt1>
        <a:srgbClr val="FFFFFF"/>
      </a:lt1>
      <a:dk2>
        <a:srgbClr val="FEBB42"/>
      </a:dk2>
      <a:lt2>
        <a:srgbClr val="1B6774"/>
      </a:lt2>
      <a:accent1>
        <a:srgbClr val="2E2E2E"/>
      </a:accent1>
      <a:accent2>
        <a:srgbClr val="3F3F3F"/>
      </a:accent2>
      <a:accent3>
        <a:srgbClr val="515151"/>
      </a:accent3>
      <a:accent4>
        <a:srgbClr val="757575"/>
      </a:accent4>
      <a:accent5>
        <a:srgbClr val="AEAEAE"/>
      </a:accent5>
      <a:accent6>
        <a:srgbClr val="E7E7E7"/>
      </a:accent6>
      <a:hlink>
        <a:srgbClr val="185561"/>
      </a:hlink>
      <a:folHlink>
        <a:srgbClr val="18556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2070</TotalTime>
  <Words>218</Words>
  <Application>Microsoft Macintosh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Caldwell</dc:creator>
  <cp:lastModifiedBy>Brooklyn Parks</cp:lastModifiedBy>
  <cp:revision>47</cp:revision>
  <cp:lastPrinted>2017-01-27T18:54:38Z</cp:lastPrinted>
  <dcterms:created xsi:type="dcterms:W3CDTF">2016-12-09T23:24:42Z</dcterms:created>
  <dcterms:modified xsi:type="dcterms:W3CDTF">2020-08-18T16:12:51Z</dcterms:modified>
</cp:coreProperties>
</file>